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70" r:id="rId2"/>
    <p:sldId id="258" r:id="rId3"/>
    <p:sldId id="256" r:id="rId4"/>
    <p:sldId id="275" r:id="rId5"/>
    <p:sldId id="265" r:id="rId6"/>
    <p:sldId id="272" r:id="rId7"/>
    <p:sldId id="268" r:id="rId8"/>
    <p:sldId id="264" r:id="rId9"/>
    <p:sldId id="273" r:id="rId10"/>
    <p:sldId id="274" r:id="rId11"/>
    <p:sldId id="271"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750" autoAdjust="0"/>
    <p:restoredTop sz="94660"/>
  </p:normalViewPr>
  <p:slideViewPr>
    <p:cSldViewPr snapToGrid="0">
      <p:cViewPr varScale="1">
        <p:scale>
          <a:sx n="73" d="100"/>
          <a:sy n="73" d="100"/>
        </p:scale>
        <p:origin x="46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ACC4111D-E881-462B-9215-E1BBE0E15EFA}" type="datetimeFigureOut">
              <a:rPr lang="en-US" smtClean="0"/>
              <a:t>9/16/2022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5FC535-A4DF-4C4A-AD3A-E71B61C69038}" type="slidenum">
              <a:rPr lang="en-US" smtClean="0"/>
              <a:t>‹#›</a:t>
            </a:fld>
            <a:endParaRPr lang="en-US"/>
          </a:p>
        </p:txBody>
      </p:sp>
    </p:spTree>
    <p:extLst>
      <p:ext uri="{BB962C8B-B14F-4D97-AF65-F5344CB8AC3E}">
        <p14:creationId xmlns:p14="http://schemas.microsoft.com/office/powerpoint/2010/main" val="31322047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ACC4111D-E881-462B-9215-E1BBE0E15EFA}" type="datetimeFigureOut">
              <a:rPr lang="en-US" smtClean="0"/>
              <a:t>9/16/2022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5FC535-A4DF-4C4A-AD3A-E71B61C69038}" type="slidenum">
              <a:rPr lang="en-US" smtClean="0"/>
              <a:t>‹#›</a:t>
            </a:fld>
            <a:endParaRPr lang="en-US"/>
          </a:p>
        </p:txBody>
      </p:sp>
    </p:spTree>
    <p:extLst>
      <p:ext uri="{BB962C8B-B14F-4D97-AF65-F5344CB8AC3E}">
        <p14:creationId xmlns:p14="http://schemas.microsoft.com/office/powerpoint/2010/main" val="38919787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ACC4111D-E881-462B-9215-E1BBE0E15EFA}" type="datetimeFigureOut">
              <a:rPr lang="en-US" smtClean="0"/>
              <a:t>9/16/2022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5FC535-A4DF-4C4A-AD3A-E71B61C69038}" type="slidenum">
              <a:rPr lang="en-US" smtClean="0"/>
              <a:t>‹#›</a:t>
            </a:fld>
            <a:endParaRPr lang="en-US"/>
          </a:p>
        </p:txBody>
      </p:sp>
    </p:spTree>
    <p:extLst>
      <p:ext uri="{BB962C8B-B14F-4D97-AF65-F5344CB8AC3E}">
        <p14:creationId xmlns:p14="http://schemas.microsoft.com/office/powerpoint/2010/main" val="4675851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ACC4111D-E881-462B-9215-E1BBE0E15EFA}" type="datetimeFigureOut">
              <a:rPr lang="en-US" smtClean="0"/>
              <a:t>9/16/2022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5FC535-A4DF-4C4A-AD3A-E71B61C69038}"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289437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CC4111D-E881-462B-9215-E1BBE0E15EFA}" type="datetimeFigureOut">
              <a:rPr lang="en-US" smtClean="0"/>
              <a:t>9/16/2022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5FC535-A4DF-4C4A-AD3A-E71B61C69038}" type="slidenum">
              <a:rPr lang="en-US" smtClean="0"/>
              <a:t>‹#›</a:t>
            </a:fld>
            <a:endParaRPr lang="en-US"/>
          </a:p>
        </p:txBody>
      </p:sp>
    </p:spTree>
    <p:extLst>
      <p:ext uri="{BB962C8B-B14F-4D97-AF65-F5344CB8AC3E}">
        <p14:creationId xmlns:p14="http://schemas.microsoft.com/office/powerpoint/2010/main" val="14168843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CC4111D-E881-462B-9215-E1BBE0E15EFA}" type="datetimeFigureOut">
              <a:rPr lang="en-US" smtClean="0"/>
              <a:t>9/16/2022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5FC535-A4DF-4C4A-AD3A-E71B61C69038}" type="slidenum">
              <a:rPr lang="en-US" smtClean="0"/>
              <a:t>‹#›</a:t>
            </a:fld>
            <a:endParaRPr lang="en-US"/>
          </a:p>
        </p:txBody>
      </p:sp>
    </p:spTree>
    <p:extLst>
      <p:ext uri="{BB962C8B-B14F-4D97-AF65-F5344CB8AC3E}">
        <p14:creationId xmlns:p14="http://schemas.microsoft.com/office/powerpoint/2010/main" val="5676540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CC4111D-E881-462B-9215-E1BBE0E15EFA}" type="datetimeFigureOut">
              <a:rPr lang="en-US" smtClean="0"/>
              <a:t>9/16/2022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5FC535-A4DF-4C4A-AD3A-E71B61C69038}" type="slidenum">
              <a:rPr lang="en-US" smtClean="0"/>
              <a:t>‹#›</a:t>
            </a:fld>
            <a:endParaRPr lang="en-US"/>
          </a:p>
        </p:txBody>
      </p:sp>
    </p:spTree>
    <p:extLst>
      <p:ext uri="{BB962C8B-B14F-4D97-AF65-F5344CB8AC3E}">
        <p14:creationId xmlns:p14="http://schemas.microsoft.com/office/powerpoint/2010/main" val="38392765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CC4111D-E881-462B-9215-E1BBE0E15EFA}" type="datetimeFigureOut">
              <a:rPr lang="en-US" smtClean="0"/>
              <a:t>9/16/2022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5FC535-A4DF-4C4A-AD3A-E71B61C69038}" type="slidenum">
              <a:rPr lang="en-US" smtClean="0"/>
              <a:t>‹#›</a:t>
            </a:fld>
            <a:endParaRPr lang="en-US"/>
          </a:p>
        </p:txBody>
      </p:sp>
    </p:spTree>
    <p:extLst>
      <p:ext uri="{BB962C8B-B14F-4D97-AF65-F5344CB8AC3E}">
        <p14:creationId xmlns:p14="http://schemas.microsoft.com/office/powerpoint/2010/main" val="14672783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CC4111D-E881-462B-9215-E1BBE0E15EFA}" type="datetimeFigureOut">
              <a:rPr lang="en-US" smtClean="0"/>
              <a:t>9/16/2022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5FC535-A4DF-4C4A-AD3A-E71B61C69038}" type="slidenum">
              <a:rPr lang="en-US" smtClean="0"/>
              <a:t>‹#›</a:t>
            </a:fld>
            <a:endParaRPr lang="en-US"/>
          </a:p>
        </p:txBody>
      </p:sp>
    </p:spTree>
    <p:extLst>
      <p:ext uri="{BB962C8B-B14F-4D97-AF65-F5344CB8AC3E}">
        <p14:creationId xmlns:p14="http://schemas.microsoft.com/office/powerpoint/2010/main" val="42441384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ACC4111D-E881-462B-9215-E1BBE0E15EFA}" type="datetimeFigureOut">
              <a:rPr lang="en-US" smtClean="0"/>
              <a:t>9/16/2022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5FC535-A4DF-4C4A-AD3A-E71B61C69038}" type="slidenum">
              <a:rPr lang="en-US" smtClean="0"/>
              <a:t>‹#›</a:t>
            </a:fld>
            <a:endParaRPr lang="en-US"/>
          </a:p>
        </p:txBody>
      </p:sp>
    </p:spTree>
    <p:extLst>
      <p:ext uri="{BB962C8B-B14F-4D97-AF65-F5344CB8AC3E}">
        <p14:creationId xmlns:p14="http://schemas.microsoft.com/office/powerpoint/2010/main" val="28970409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CC4111D-E881-462B-9215-E1BBE0E15EFA}" type="datetimeFigureOut">
              <a:rPr lang="en-US" smtClean="0"/>
              <a:t>9/16/2022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5FC535-A4DF-4C4A-AD3A-E71B61C69038}" type="slidenum">
              <a:rPr lang="en-US" smtClean="0"/>
              <a:t>‹#›</a:t>
            </a:fld>
            <a:endParaRPr lang="en-US"/>
          </a:p>
        </p:txBody>
      </p:sp>
    </p:spTree>
    <p:extLst>
      <p:ext uri="{BB962C8B-B14F-4D97-AF65-F5344CB8AC3E}">
        <p14:creationId xmlns:p14="http://schemas.microsoft.com/office/powerpoint/2010/main" val="2058858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CC4111D-E881-462B-9215-E1BBE0E15EFA}" type="datetimeFigureOut">
              <a:rPr lang="en-US" smtClean="0"/>
              <a:t>9/16/2022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5FC535-A4DF-4C4A-AD3A-E71B61C69038}" type="slidenum">
              <a:rPr lang="en-US" smtClean="0"/>
              <a:t>‹#›</a:t>
            </a:fld>
            <a:endParaRPr lang="en-US"/>
          </a:p>
        </p:txBody>
      </p:sp>
    </p:spTree>
    <p:extLst>
      <p:ext uri="{BB962C8B-B14F-4D97-AF65-F5344CB8AC3E}">
        <p14:creationId xmlns:p14="http://schemas.microsoft.com/office/powerpoint/2010/main" val="3767865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ACC4111D-E881-462B-9215-E1BBE0E15EFA}" type="datetimeFigureOut">
              <a:rPr lang="en-US" smtClean="0"/>
              <a:t>9/16/2022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5FC535-A4DF-4C4A-AD3A-E71B61C69038}" type="slidenum">
              <a:rPr lang="en-US" smtClean="0"/>
              <a:t>‹#›</a:t>
            </a:fld>
            <a:endParaRPr lang="en-US"/>
          </a:p>
        </p:txBody>
      </p:sp>
    </p:spTree>
    <p:extLst>
      <p:ext uri="{BB962C8B-B14F-4D97-AF65-F5344CB8AC3E}">
        <p14:creationId xmlns:p14="http://schemas.microsoft.com/office/powerpoint/2010/main" val="12444563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ACC4111D-E881-462B-9215-E1BBE0E15EFA}" type="datetimeFigureOut">
              <a:rPr lang="en-US" smtClean="0"/>
              <a:t>9/16/2022</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CF5FC535-A4DF-4C4A-AD3A-E71B61C69038}" type="slidenum">
              <a:rPr lang="en-US" smtClean="0"/>
              <a:t>‹#›</a:t>
            </a:fld>
            <a:endParaRPr lang="en-US"/>
          </a:p>
        </p:txBody>
      </p:sp>
    </p:spTree>
    <p:extLst>
      <p:ext uri="{BB962C8B-B14F-4D97-AF65-F5344CB8AC3E}">
        <p14:creationId xmlns:p14="http://schemas.microsoft.com/office/powerpoint/2010/main" val="8976730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ACC4111D-E881-462B-9215-E1BBE0E15EFA}" type="datetimeFigureOut">
              <a:rPr lang="en-US" smtClean="0"/>
              <a:t>9/16/2022</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CF5FC535-A4DF-4C4A-AD3A-E71B61C69038}" type="slidenum">
              <a:rPr lang="en-US" smtClean="0"/>
              <a:t>‹#›</a:t>
            </a:fld>
            <a:endParaRPr lang="en-US"/>
          </a:p>
        </p:txBody>
      </p:sp>
    </p:spTree>
    <p:extLst>
      <p:ext uri="{BB962C8B-B14F-4D97-AF65-F5344CB8AC3E}">
        <p14:creationId xmlns:p14="http://schemas.microsoft.com/office/powerpoint/2010/main" val="2783681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ACC4111D-E881-462B-9215-E1BBE0E15EFA}" type="datetimeFigureOut">
              <a:rPr lang="en-US" smtClean="0"/>
              <a:t>9/16/2022</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CF5FC535-A4DF-4C4A-AD3A-E71B61C69038}" type="slidenum">
              <a:rPr lang="en-US" smtClean="0"/>
              <a:t>‹#›</a:t>
            </a:fld>
            <a:endParaRPr lang="en-US"/>
          </a:p>
        </p:txBody>
      </p:sp>
    </p:spTree>
    <p:extLst>
      <p:ext uri="{BB962C8B-B14F-4D97-AF65-F5344CB8AC3E}">
        <p14:creationId xmlns:p14="http://schemas.microsoft.com/office/powerpoint/2010/main" val="40975958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ACC4111D-E881-462B-9215-E1BBE0E15EFA}" type="datetimeFigureOut">
              <a:rPr lang="en-US" smtClean="0"/>
              <a:t>9/16/2022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5FC535-A4DF-4C4A-AD3A-E71B61C69038}" type="slidenum">
              <a:rPr lang="en-US" smtClean="0"/>
              <a:t>‹#›</a:t>
            </a:fld>
            <a:endParaRPr lang="en-US"/>
          </a:p>
        </p:txBody>
      </p:sp>
    </p:spTree>
    <p:extLst>
      <p:ext uri="{BB962C8B-B14F-4D97-AF65-F5344CB8AC3E}">
        <p14:creationId xmlns:p14="http://schemas.microsoft.com/office/powerpoint/2010/main" val="36847652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ACC4111D-E881-462B-9215-E1BBE0E15EFA}" type="datetimeFigureOut">
              <a:rPr lang="en-US" smtClean="0"/>
              <a:t>9/16/2022</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CF5FC535-A4DF-4C4A-AD3A-E71B61C69038}" type="slidenum">
              <a:rPr lang="en-US" smtClean="0"/>
              <a:t>‹#›</a:t>
            </a:fld>
            <a:endParaRPr lang="en-US"/>
          </a:p>
        </p:txBody>
      </p:sp>
    </p:spTree>
    <p:extLst>
      <p:ext uri="{BB962C8B-B14F-4D97-AF65-F5344CB8AC3E}">
        <p14:creationId xmlns:p14="http://schemas.microsoft.com/office/powerpoint/2010/main" val="189830753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335153"/>
            <a:ext cx="9404723" cy="1400530"/>
          </a:xfrm>
        </p:spPr>
        <p:txBody>
          <a:bodyPr/>
          <a:lstStyle/>
          <a:p>
            <a:r>
              <a:rPr lang="en-US" dirty="0" smtClean="0"/>
              <a:t>HEALING HELPERS MEDICAL GROUP</a:t>
            </a:r>
            <a:endParaRPr lang="en-US" dirty="0"/>
          </a:p>
        </p:txBody>
      </p:sp>
      <p:sp>
        <p:nvSpPr>
          <p:cNvPr id="3" name="Content Placeholder 2"/>
          <p:cNvSpPr>
            <a:spLocks noGrp="1"/>
          </p:cNvSpPr>
          <p:nvPr>
            <p:ph idx="1"/>
          </p:nvPr>
        </p:nvSpPr>
        <p:spPr>
          <a:xfrm>
            <a:off x="1103312" y="1948415"/>
            <a:ext cx="4879477" cy="3420419"/>
          </a:xfrm>
        </p:spPr>
        <p:txBody>
          <a:bodyPr/>
          <a:lstStyle/>
          <a:p>
            <a:r>
              <a:rPr lang="en-US" dirty="0" smtClean="0"/>
              <a:t>Group Name: Neo Smart</a:t>
            </a:r>
          </a:p>
          <a:p>
            <a:r>
              <a:rPr lang="en-US" dirty="0" smtClean="0"/>
              <a:t>Group Members: Apoorva. M</a:t>
            </a:r>
          </a:p>
          <a:p>
            <a:pPr marL="457200" lvl="1" indent="0">
              <a:buNone/>
            </a:pPr>
            <a:r>
              <a:rPr lang="en-US" dirty="0"/>
              <a:t>	</a:t>
            </a:r>
            <a:r>
              <a:rPr lang="en-US" dirty="0" smtClean="0"/>
              <a:t>			   </a:t>
            </a:r>
            <a:r>
              <a:rPr lang="en-US" dirty="0" err="1" smtClean="0"/>
              <a:t>Arpana</a:t>
            </a:r>
            <a:r>
              <a:rPr lang="en-US" dirty="0" smtClean="0"/>
              <a:t>. G</a:t>
            </a:r>
            <a:endParaRPr lang="en-US" dirty="0"/>
          </a:p>
        </p:txBody>
      </p:sp>
      <p:pic>
        <p:nvPicPr>
          <p:cNvPr id="4" name="Picture 3"/>
          <p:cNvPicPr>
            <a:picLocks noChangeAspect="1"/>
          </p:cNvPicPr>
          <p:nvPr/>
        </p:nvPicPr>
        <p:blipFill>
          <a:blip r:embed="rId2"/>
          <a:stretch>
            <a:fillRect/>
          </a:stretch>
        </p:blipFill>
        <p:spPr>
          <a:xfrm>
            <a:off x="6309360" y="1227908"/>
            <a:ext cx="5882640" cy="5630092"/>
          </a:xfrm>
          <a:prstGeom prst="rect">
            <a:avLst/>
          </a:prstGeom>
        </p:spPr>
      </p:pic>
    </p:spTree>
    <p:extLst>
      <p:ext uri="{BB962C8B-B14F-4D97-AF65-F5344CB8AC3E}">
        <p14:creationId xmlns:p14="http://schemas.microsoft.com/office/powerpoint/2010/main" val="26976213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Measuring Success through</a:t>
            </a:r>
            <a:endParaRPr lang="en-US" dirty="0"/>
          </a:p>
        </p:txBody>
      </p:sp>
      <p:sp>
        <p:nvSpPr>
          <p:cNvPr id="3" name="Content Placeholder 2"/>
          <p:cNvSpPr>
            <a:spLocks noGrp="1"/>
          </p:cNvSpPr>
          <p:nvPr>
            <p:ph idx="1"/>
          </p:nvPr>
        </p:nvSpPr>
        <p:spPr/>
        <p:txBody>
          <a:bodyPr/>
          <a:lstStyle/>
          <a:p>
            <a:pPr>
              <a:buFont typeface="Wingdings" panose="05000000000000000000" pitchFamily="2" charset="2"/>
              <a:buChar char="Ø"/>
            </a:pPr>
            <a:r>
              <a:rPr lang="en-US" dirty="0" smtClean="0"/>
              <a:t>Revenue</a:t>
            </a:r>
          </a:p>
          <a:p>
            <a:pPr>
              <a:buFont typeface="Wingdings" panose="05000000000000000000" pitchFamily="2" charset="2"/>
              <a:buChar char="Ø"/>
            </a:pPr>
            <a:r>
              <a:rPr lang="en-US" dirty="0" smtClean="0"/>
              <a:t>Comparison</a:t>
            </a:r>
          </a:p>
          <a:p>
            <a:pPr>
              <a:buFont typeface="Wingdings" panose="05000000000000000000" pitchFamily="2" charset="2"/>
              <a:buChar char="Ø"/>
            </a:pPr>
            <a:r>
              <a:rPr lang="en-US" dirty="0" smtClean="0"/>
              <a:t>Cost of learning</a:t>
            </a:r>
            <a:endParaRPr lang="en-US" dirty="0"/>
          </a:p>
        </p:txBody>
      </p:sp>
      <p:pic>
        <p:nvPicPr>
          <p:cNvPr id="4" name="Picture 3"/>
          <p:cNvPicPr>
            <a:picLocks noChangeAspect="1"/>
          </p:cNvPicPr>
          <p:nvPr/>
        </p:nvPicPr>
        <p:blipFill>
          <a:blip r:embed="rId2"/>
          <a:stretch>
            <a:fillRect/>
          </a:stretch>
        </p:blipFill>
        <p:spPr>
          <a:xfrm>
            <a:off x="6907530" y="1414054"/>
            <a:ext cx="5143500" cy="3429000"/>
          </a:xfrm>
          <a:prstGeom prst="rect">
            <a:avLst/>
          </a:prstGeom>
        </p:spPr>
      </p:pic>
    </p:spTree>
    <p:extLst>
      <p:ext uri="{BB962C8B-B14F-4D97-AF65-F5344CB8AC3E}">
        <p14:creationId xmlns:p14="http://schemas.microsoft.com/office/powerpoint/2010/main" val="26235771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4767" y="2568900"/>
            <a:ext cx="9894080" cy="1400530"/>
          </a:xfrm>
        </p:spPr>
        <p:txBody>
          <a:bodyPr/>
          <a:lstStyle/>
          <a:p>
            <a:pPr algn="ctr"/>
            <a:r>
              <a:rPr lang="en-US" sz="5400" dirty="0" smtClean="0"/>
              <a:t>THANK YOU</a:t>
            </a:r>
            <a:endParaRPr lang="en-US" sz="5400" dirty="0"/>
          </a:p>
        </p:txBody>
      </p:sp>
    </p:spTree>
    <p:extLst>
      <p:ext uri="{BB962C8B-B14F-4D97-AF65-F5344CB8AC3E}">
        <p14:creationId xmlns:p14="http://schemas.microsoft.com/office/powerpoint/2010/main" val="87298236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XR technology work?</a:t>
            </a:r>
            <a:br>
              <a:rPr lang="en-US" dirty="0" smtClean="0"/>
            </a:br>
            <a:endParaRPr lang="en-US" dirty="0"/>
          </a:p>
        </p:txBody>
      </p:sp>
      <p:sp>
        <p:nvSpPr>
          <p:cNvPr id="3" name="Content Placeholder 2"/>
          <p:cNvSpPr>
            <a:spLocks noGrp="1"/>
          </p:cNvSpPr>
          <p:nvPr>
            <p:ph idx="1"/>
          </p:nvPr>
        </p:nvSpPr>
        <p:spPr/>
        <p:txBody>
          <a:bodyPr/>
          <a:lstStyle/>
          <a:p>
            <a:pPr marL="0" indent="0">
              <a:buNone/>
            </a:pPr>
            <a:r>
              <a:rPr lang="en-US" dirty="0" smtClean="0"/>
              <a:t>XR uses advanced computer technology, graphics, and input systems that allow learners to co-exist and interact with physical and digital objects in real-time. With mixed reality, learners can direct their vision in 360° across an entire space and in every direction.</a:t>
            </a:r>
            <a:endParaRPr lang="en-US" dirty="0"/>
          </a:p>
        </p:txBody>
      </p:sp>
      <p:pic>
        <p:nvPicPr>
          <p:cNvPr id="4" name="Picture 3"/>
          <p:cNvPicPr>
            <a:picLocks noChangeAspect="1"/>
          </p:cNvPicPr>
          <p:nvPr/>
        </p:nvPicPr>
        <p:blipFill>
          <a:blip r:embed="rId2"/>
          <a:stretch>
            <a:fillRect/>
          </a:stretch>
        </p:blipFill>
        <p:spPr>
          <a:xfrm>
            <a:off x="6968266" y="3487783"/>
            <a:ext cx="5072312" cy="3240652"/>
          </a:xfrm>
          <a:prstGeom prst="rect">
            <a:avLst/>
          </a:prstGeom>
        </p:spPr>
      </p:pic>
    </p:spTree>
    <p:extLst>
      <p:ext uri="{BB962C8B-B14F-4D97-AF65-F5344CB8AC3E}">
        <p14:creationId xmlns:p14="http://schemas.microsoft.com/office/powerpoint/2010/main" val="361109403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35859"/>
            <a:ext cx="7262949" cy="2142308"/>
          </a:xfrm>
        </p:spPr>
        <p:txBody>
          <a:bodyPr>
            <a:normAutofit/>
          </a:bodyPr>
          <a:lstStyle/>
          <a:p>
            <a:r>
              <a:rPr lang="en-US" sz="2800" dirty="0" smtClean="0"/>
              <a:t>What is the potential benefits of applying Extended Reality solutions to surgical science?</a:t>
            </a:r>
            <a:br>
              <a:rPr lang="en-US" sz="2800" dirty="0" smtClean="0"/>
            </a:br>
            <a:endParaRPr lang="en-US" sz="2800" dirty="0"/>
          </a:p>
        </p:txBody>
      </p:sp>
      <p:sp>
        <p:nvSpPr>
          <p:cNvPr id="3" name="Subtitle 2"/>
          <p:cNvSpPr>
            <a:spLocks noGrp="1"/>
          </p:cNvSpPr>
          <p:nvPr>
            <p:ph type="subTitle" idx="1"/>
          </p:nvPr>
        </p:nvSpPr>
        <p:spPr>
          <a:xfrm>
            <a:off x="201365" y="2730500"/>
            <a:ext cx="6499880" cy="4127500"/>
          </a:xfrm>
        </p:spPr>
        <p:txBody>
          <a:bodyPr>
            <a:normAutofit/>
          </a:bodyPr>
          <a:lstStyle/>
          <a:p>
            <a:pPr>
              <a:lnSpc>
                <a:spcPct val="150000"/>
              </a:lnSpc>
            </a:pPr>
            <a:r>
              <a:rPr lang="en-US" sz="1800" dirty="0" smtClean="0"/>
              <a:t>The ability to overlay 3D models generated from CT scans and MRIs on the surgical field during the procedure maximizes the surgical team's ability to choose the best points of entry and procedural techniques to reduce recovery time and improve outcomes for the patient.</a:t>
            </a:r>
            <a:endParaRPr lang="en-US" sz="1800" dirty="0"/>
          </a:p>
        </p:txBody>
      </p:sp>
      <p:pic>
        <p:nvPicPr>
          <p:cNvPr id="4" name="Picture 3"/>
          <p:cNvPicPr>
            <a:picLocks noChangeAspect="1"/>
          </p:cNvPicPr>
          <p:nvPr/>
        </p:nvPicPr>
        <p:blipFill>
          <a:blip r:embed="rId2"/>
          <a:stretch>
            <a:fillRect/>
          </a:stretch>
        </p:blipFill>
        <p:spPr>
          <a:xfrm>
            <a:off x="7262949" y="544456"/>
            <a:ext cx="4929051" cy="6108721"/>
          </a:xfrm>
          <a:prstGeom prst="rect">
            <a:avLst/>
          </a:prstGeom>
        </p:spPr>
      </p:pic>
    </p:spTree>
    <p:extLst>
      <p:ext uri="{BB962C8B-B14F-4D97-AF65-F5344CB8AC3E}">
        <p14:creationId xmlns:p14="http://schemas.microsoft.com/office/powerpoint/2010/main" val="20858404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 CASE ON MANIPAL UNIVERSITY</a:t>
            </a:r>
            <a:endParaRPr lang="en-US" dirty="0"/>
          </a:p>
        </p:txBody>
      </p:sp>
      <p:sp>
        <p:nvSpPr>
          <p:cNvPr id="3" name="Content Placeholder 2"/>
          <p:cNvSpPr>
            <a:spLocks noGrp="1"/>
          </p:cNvSpPr>
          <p:nvPr>
            <p:ph idx="1"/>
          </p:nvPr>
        </p:nvSpPr>
        <p:spPr>
          <a:xfrm>
            <a:off x="313510" y="1293224"/>
            <a:ext cx="11168742" cy="4955176"/>
          </a:xfrm>
        </p:spPr>
        <p:txBody>
          <a:bodyPr>
            <a:normAutofit fontScale="92500" lnSpcReduction="10000"/>
          </a:bodyPr>
          <a:lstStyle/>
          <a:p>
            <a:pPr marL="0" indent="0">
              <a:buNone/>
            </a:pPr>
            <a:r>
              <a:rPr lang="en-US" dirty="0" smtClean="0"/>
              <a:t>Due </a:t>
            </a:r>
            <a:r>
              <a:rPr lang="en-US" dirty="0"/>
              <a:t>to the pandemic and its subsequent effect on school and college shutdown the education has faced a setback. This has especially affected the medical profession, as it requires campus experience. With an aim to give students a campus learning experience, while managing their time and stress, the </a:t>
            </a:r>
            <a:r>
              <a:rPr lang="en-US" dirty="0" err="1"/>
              <a:t>MedAce</a:t>
            </a:r>
            <a:r>
              <a:rPr lang="en-US" dirty="0"/>
              <a:t>, a smartly designed recourse pool aims to give them interactive learning from their comfort," said </a:t>
            </a:r>
            <a:r>
              <a:rPr lang="en-US" dirty="0" err="1"/>
              <a:t>Balasundaram</a:t>
            </a:r>
            <a:r>
              <a:rPr lang="en-US" dirty="0"/>
              <a:t> </a:t>
            </a:r>
            <a:r>
              <a:rPr lang="en-US" dirty="0" err="1"/>
              <a:t>Athreya</a:t>
            </a:r>
            <a:r>
              <a:rPr lang="en-US" dirty="0"/>
              <a:t>, Chief Digital Officer, </a:t>
            </a:r>
            <a:r>
              <a:rPr lang="en-US" dirty="0" err="1"/>
              <a:t>Manipal</a:t>
            </a:r>
            <a:r>
              <a:rPr lang="en-US" dirty="0"/>
              <a:t> Global Education Services </a:t>
            </a:r>
            <a:r>
              <a:rPr lang="en-US" dirty="0" smtClean="0"/>
              <a:t>&amp; Business</a:t>
            </a:r>
            <a:r>
              <a:rPr lang="en-US" dirty="0"/>
              <a:t> </a:t>
            </a:r>
            <a:r>
              <a:rPr lang="en-US" dirty="0" smtClean="0"/>
              <a:t>Head</a:t>
            </a:r>
            <a:r>
              <a:rPr lang="en-US" dirty="0"/>
              <a:t>, </a:t>
            </a:r>
            <a:r>
              <a:rPr lang="en-US" dirty="0" err="1"/>
              <a:t>Manipal</a:t>
            </a:r>
            <a:r>
              <a:rPr lang="en-US" dirty="0"/>
              <a:t> </a:t>
            </a:r>
            <a:r>
              <a:rPr lang="en-US" dirty="0" err="1" smtClean="0"/>
              <a:t>MedAce</a:t>
            </a:r>
            <a:endParaRPr lang="en-US" dirty="0" smtClean="0"/>
          </a:p>
          <a:p>
            <a:pPr marL="0" indent="0">
              <a:buNone/>
            </a:pPr>
            <a:endParaRPr lang="en-US" dirty="0"/>
          </a:p>
          <a:p>
            <a:pPr marL="0" indent="0">
              <a:buNone/>
            </a:pPr>
            <a:r>
              <a:rPr lang="en-US" dirty="0" err="1"/>
              <a:t>MedAce</a:t>
            </a:r>
            <a:r>
              <a:rPr lang="en-US" dirty="0"/>
              <a:t>, allow first-year MBBS students to have early clinical exposure and apply Basic Sciences principles in a hospital setting. Assessments include case-based and image-based questions to perform well in-class tests and university exams. Overall outcomes for the student include achieving competencies and skillsets required for an Indian Medical Graduate, Rao </a:t>
            </a:r>
            <a:r>
              <a:rPr lang="en-US" dirty="0" smtClean="0"/>
              <a:t>added</a:t>
            </a:r>
          </a:p>
          <a:p>
            <a:pPr marL="0" indent="0">
              <a:buNone/>
            </a:pPr>
            <a:r>
              <a:rPr lang="en-US" dirty="0"/>
              <a:t>Talking about the pricing of the </a:t>
            </a:r>
            <a:r>
              <a:rPr lang="en-US" dirty="0" err="1" smtClean="0"/>
              <a:t>MedAce</a:t>
            </a:r>
            <a:r>
              <a:rPr lang="en-US" dirty="0" smtClean="0"/>
              <a:t>- </a:t>
            </a:r>
            <a:r>
              <a:rPr lang="en-US" dirty="0" err="1"/>
              <a:t>Manipal</a:t>
            </a:r>
            <a:r>
              <a:rPr lang="en-US" dirty="0"/>
              <a:t> Global Education </a:t>
            </a:r>
            <a:r>
              <a:rPr lang="en-US" dirty="0" smtClean="0"/>
              <a:t>Services, </a:t>
            </a:r>
            <a:r>
              <a:rPr lang="en-US" dirty="0"/>
              <a:t>“It is a cloud-based resource. This is a very affordable assessment resource that can be acceded by anyone from any part of the country. </a:t>
            </a:r>
            <a:r>
              <a:rPr lang="en-US" dirty="0" err="1"/>
              <a:t>Manipal</a:t>
            </a:r>
            <a:r>
              <a:rPr lang="en-US" dirty="0"/>
              <a:t> </a:t>
            </a:r>
            <a:r>
              <a:rPr lang="en-US" dirty="0" err="1"/>
              <a:t>MedAce</a:t>
            </a:r>
            <a:r>
              <a:rPr lang="en-US" dirty="0"/>
              <a:t> is the outcome of extensive market research done by us on the need gap present in undergraduate MBBS learning today."</a:t>
            </a:r>
          </a:p>
        </p:txBody>
      </p:sp>
    </p:spTree>
    <p:extLst>
      <p:ext uri="{BB962C8B-B14F-4D97-AF65-F5344CB8AC3E}">
        <p14:creationId xmlns:p14="http://schemas.microsoft.com/office/powerpoint/2010/main" val="32651841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94895"/>
            <a:ext cx="9404723" cy="1400530"/>
          </a:xfrm>
        </p:spPr>
        <p:txBody>
          <a:bodyPr/>
          <a:lstStyle/>
          <a:p>
            <a:r>
              <a:rPr lang="en-US" dirty="0" smtClean="0"/>
              <a:t>Building a Solution Around Augmented Practice</a:t>
            </a:r>
            <a:br>
              <a:rPr lang="en-US" dirty="0" smtClean="0"/>
            </a:br>
            <a:endParaRPr lang="en-US" dirty="0"/>
          </a:p>
        </p:txBody>
      </p:sp>
      <p:sp>
        <p:nvSpPr>
          <p:cNvPr id="5" name="Rectangle 4"/>
          <p:cNvSpPr/>
          <p:nvPr/>
        </p:nvSpPr>
        <p:spPr>
          <a:xfrm>
            <a:off x="32157" y="1511399"/>
            <a:ext cx="9190220" cy="5355312"/>
          </a:xfrm>
          <a:prstGeom prst="rect">
            <a:avLst/>
          </a:prstGeom>
        </p:spPr>
        <p:txBody>
          <a:bodyPr wrap="square">
            <a:spAutoFit/>
          </a:bodyPr>
          <a:lstStyle/>
          <a:p>
            <a:r>
              <a:rPr lang="en-US" dirty="0" smtClean="0"/>
              <a:t>AR can bring to the field of medicine and education are revolutionary. Medical institutions are beginning to implement AR into their curriculum to provide students with a valuable hands-on learning experiences. Essentially, the idea for using AR in education is to simulate patient and surgical encounters for students to make all of their mistakes on AR rather than in a dissection lab or worse, in a real-life procedure. Students will use AR so they can accurately learn about diagnosing patients with health conditions or take part in an AR surgical procedure. AR technologies will also allow medical professionals to continuously observe and give feedback to students during their practice.</a:t>
            </a:r>
          </a:p>
          <a:p>
            <a:endParaRPr lang="en-US" dirty="0" smtClean="0"/>
          </a:p>
          <a:p>
            <a:r>
              <a:rPr lang="en-US" dirty="0" smtClean="0"/>
              <a:t>Another advantage of implementing AR into education is that training can now be made more systematic. Through an AR training program, doctors in training can practice on anything and everything that may come up in a real-life medical situation rather than randomly training with what’s given in a dissection lab. Medical students have always based medicine on theory and proven evidence, and now AR technologies actually allow them to visualize and practice those theories during their training. An example of this are AR apps that can be used to overlay anatomy data on a 3D human skeleton, giving them a better understanding of how the human body works. </a:t>
            </a:r>
            <a:endParaRPr lang="en-US" dirty="0"/>
          </a:p>
        </p:txBody>
      </p:sp>
      <p:pic>
        <p:nvPicPr>
          <p:cNvPr id="8" name="Picture 7"/>
          <p:cNvPicPr>
            <a:picLocks noChangeAspect="1"/>
          </p:cNvPicPr>
          <p:nvPr/>
        </p:nvPicPr>
        <p:blipFill>
          <a:blip r:embed="rId2"/>
          <a:stretch>
            <a:fillRect/>
          </a:stretch>
        </p:blipFill>
        <p:spPr>
          <a:xfrm>
            <a:off x="9222377" y="0"/>
            <a:ext cx="2969623" cy="6858000"/>
          </a:xfrm>
          <a:prstGeom prst="rect">
            <a:avLst/>
          </a:prstGeom>
        </p:spPr>
      </p:pic>
    </p:spTree>
    <p:extLst>
      <p:ext uri="{BB962C8B-B14F-4D97-AF65-F5344CB8AC3E}">
        <p14:creationId xmlns:p14="http://schemas.microsoft.com/office/powerpoint/2010/main" val="313515628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9634" y="452718"/>
            <a:ext cx="11730445" cy="1600200"/>
          </a:xfrm>
        </p:spPr>
        <p:txBody>
          <a:bodyPr/>
          <a:lstStyle/>
          <a:p>
            <a:r>
              <a:rPr lang="en-US" dirty="0"/>
              <a:t>What Benefits Does XR Offer Over Physical Training</a:t>
            </a:r>
            <a:r>
              <a:rPr lang="en-US" dirty="0" smtClean="0"/>
              <a:t>?(Business Value proposition)</a:t>
            </a:r>
            <a:r>
              <a:rPr lang="en-US" dirty="0"/>
              <a:t/>
            </a:r>
            <a:br>
              <a:rPr lang="en-US" dirty="0"/>
            </a:br>
            <a:endParaRPr lang="en-US" dirty="0"/>
          </a:p>
        </p:txBody>
      </p:sp>
      <p:sp>
        <p:nvSpPr>
          <p:cNvPr id="3" name="Content Placeholder 2"/>
          <p:cNvSpPr>
            <a:spLocks noGrp="1"/>
          </p:cNvSpPr>
          <p:nvPr>
            <p:ph idx="1"/>
          </p:nvPr>
        </p:nvSpPr>
        <p:spPr>
          <a:xfrm>
            <a:off x="0" y="2052918"/>
            <a:ext cx="8946541" cy="4195481"/>
          </a:xfrm>
        </p:spPr>
        <p:txBody>
          <a:bodyPr>
            <a:normAutofit lnSpcReduction="10000"/>
          </a:bodyPr>
          <a:lstStyle/>
          <a:p>
            <a:r>
              <a:rPr lang="en-US" dirty="0" smtClean="0"/>
              <a:t>XR </a:t>
            </a:r>
            <a:r>
              <a:rPr lang="en-US" dirty="0"/>
              <a:t>revolutionizes the traditional approach to healthcare </a:t>
            </a:r>
            <a:r>
              <a:rPr lang="en-US" dirty="0" smtClean="0"/>
              <a:t>training. This </a:t>
            </a:r>
            <a:r>
              <a:rPr lang="en-US" dirty="0"/>
              <a:t>is particularly true with virtual reality. </a:t>
            </a:r>
          </a:p>
          <a:p>
            <a:endParaRPr lang="en-US" dirty="0"/>
          </a:p>
          <a:p>
            <a:r>
              <a:rPr lang="en-US" dirty="0"/>
              <a:t>X</a:t>
            </a:r>
            <a:r>
              <a:rPr lang="en-US" dirty="0" smtClean="0"/>
              <a:t>R </a:t>
            </a:r>
            <a:r>
              <a:rPr lang="en-US" dirty="0"/>
              <a:t>simulation authentically replicates manikin-based simulation scenarios so that trainees and practitioners alike can practice safely, developing their skills and confidence in a lifelike environment, with no compromise to learner outcomes. </a:t>
            </a:r>
          </a:p>
          <a:p>
            <a:endParaRPr lang="en-US" dirty="0"/>
          </a:p>
          <a:p>
            <a:r>
              <a:rPr lang="en-US" dirty="0"/>
              <a:t>The most exciting part about XR technologies in healthcare </a:t>
            </a:r>
            <a:r>
              <a:rPr lang="en-US" dirty="0" smtClean="0"/>
              <a:t>training is, </a:t>
            </a:r>
            <a:r>
              <a:rPr lang="en-US" dirty="0"/>
              <a:t>t</a:t>
            </a:r>
            <a:r>
              <a:rPr lang="en-US" dirty="0" smtClean="0"/>
              <a:t>hey </a:t>
            </a:r>
            <a:r>
              <a:rPr lang="en-US" dirty="0"/>
              <a:t>require a smaller number of resources, reach more users, and can provide feedback on improvement over time — helping you prove that you’re getting a return on your investment.</a:t>
            </a:r>
          </a:p>
        </p:txBody>
      </p:sp>
      <p:pic>
        <p:nvPicPr>
          <p:cNvPr id="4" name="Picture 3"/>
          <p:cNvPicPr>
            <a:picLocks noChangeAspect="1"/>
          </p:cNvPicPr>
          <p:nvPr/>
        </p:nvPicPr>
        <p:blipFill>
          <a:blip r:embed="rId2"/>
          <a:stretch>
            <a:fillRect/>
          </a:stretch>
        </p:blipFill>
        <p:spPr>
          <a:xfrm>
            <a:off x="9065622" y="1881732"/>
            <a:ext cx="2886347" cy="4793388"/>
          </a:xfrm>
          <a:prstGeom prst="rect">
            <a:avLst/>
          </a:prstGeom>
        </p:spPr>
      </p:pic>
    </p:spTree>
    <p:extLst>
      <p:ext uri="{BB962C8B-B14F-4D97-AF65-F5344CB8AC3E}">
        <p14:creationId xmlns:p14="http://schemas.microsoft.com/office/powerpoint/2010/main" val="15487970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742" y="0"/>
            <a:ext cx="3354977" cy="1985554"/>
          </a:xfrm>
        </p:spPr>
        <p:txBody>
          <a:bodyPr/>
          <a:lstStyle/>
          <a:p>
            <a:r>
              <a:rPr lang="en-US" dirty="0" smtClean="0"/>
              <a:t>Augmented Surgery</a:t>
            </a:r>
            <a:endParaRPr lang="en-US" dirty="0"/>
          </a:p>
        </p:txBody>
      </p:sp>
      <p:pic>
        <p:nvPicPr>
          <p:cNvPr id="4" name="Content Placeholder 3"/>
          <p:cNvPicPr>
            <a:picLocks noGrp="1" noChangeAspect="1"/>
          </p:cNvPicPr>
          <p:nvPr>
            <p:ph idx="1"/>
          </p:nvPr>
        </p:nvPicPr>
        <p:blipFill>
          <a:blip r:embed="rId2"/>
          <a:stretch>
            <a:fillRect/>
          </a:stretch>
        </p:blipFill>
        <p:spPr>
          <a:xfrm>
            <a:off x="3618411" y="42262"/>
            <a:ext cx="8573589" cy="3164682"/>
          </a:xfrm>
          <a:prstGeom prst="rect">
            <a:avLst/>
          </a:prstGeom>
        </p:spPr>
      </p:pic>
      <p:sp>
        <p:nvSpPr>
          <p:cNvPr id="5" name="Rectangle 4"/>
          <p:cNvSpPr/>
          <p:nvPr/>
        </p:nvSpPr>
        <p:spPr>
          <a:xfrm>
            <a:off x="418011" y="3309712"/>
            <a:ext cx="11369041" cy="3139321"/>
          </a:xfrm>
          <a:prstGeom prst="rect">
            <a:avLst/>
          </a:prstGeom>
        </p:spPr>
        <p:txBody>
          <a:bodyPr wrap="square">
            <a:spAutoFit/>
          </a:bodyPr>
          <a:lstStyle/>
          <a:p>
            <a:r>
              <a:rPr lang="en-US" dirty="0" smtClean="0"/>
              <a:t>As data access technologies are already very advanced, the next step is to provide real-time, life-saving patient information to surgeons which they can use during simple or complex procedures. Augmented reality will allow surgeons to precisely study their patients’ anatomy by entering their MRI data and CT scans into an AR headset and overlay specific patient anatomy on top of their body before actually going into surgery. Surgeons will be able to visualize bones, muscles, and internal organs without even having to cut open a body. This could also help them determine exactly where to make injections and it could be used to display life-saving information for paramedics and first responders during a medical emergency. AR can not only be used to perform accurate and low-risk surgeries, but it can also help surgeons save time in the case of an emergency surgery. Instead of searching among papers or through electronic medical records, surgeons can have access to all of that information on their AR screen within seconds.</a:t>
            </a:r>
            <a:endParaRPr lang="en-US" dirty="0"/>
          </a:p>
        </p:txBody>
      </p:sp>
    </p:spTree>
    <p:extLst>
      <p:ext uri="{BB962C8B-B14F-4D97-AF65-F5344CB8AC3E}">
        <p14:creationId xmlns:p14="http://schemas.microsoft.com/office/powerpoint/2010/main" val="26780309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01090" y="348215"/>
            <a:ext cx="6590712" cy="1091965"/>
          </a:xfrm>
        </p:spPr>
        <p:txBody>
          <a:bodyPr/>
          <a:lstStyle/>
          <a:p>
            <a:r>
              <a:rPr lang="en-US" dirty="0" smtClean="0"/>
              <a:t>Healthcare </a:t>
            </a:r>
            <a:r>
              <a:rPr lang="en-US" dirty="0" err="1" smtClean="0"/>
              <a:t>metaverse</a:t>
            </a:r>
            <a:r>
              <a:rPr lang="en-US" dirty="0"/>
              <a:t/>
            </a:r>
            <a:br>
              <a:rPr lang="en-US" dirty="0"/>
            </a:br>
            <a:endParaRPr lang="en-US" dirty="0"/>
          </a:p>
        </p:txBody>
      </p:sp>
      <p:sp>
        <p:nvSpPr>
          <p:cNvPr id="3" name="Content Placeholder 2"/>
          <p:cNvSpPr>
            <a:spLocks noGrp="1"/>
          </p:cNvSpPr>
          <p:nvPr>
            <p:ph idx="1"/>
          </p:nvPr>
        </p:nvSpPr>
        <p:spPr>
          <a:xfrm>
            <a:off x="4794068" y="1544683"/>
            <a:ext cx="6767104" cy="4195481"/>
          </a:xfrm>
        </p:spPr>
        <p:txBody>
          <a:bodyPr/>
          <a:lstStyle/>
          <a:p>
            <a:r>
              <a:rPr lang="en-US" dirty="0" smtClean="0"/>
              <a:t>The </a:t>
            </a:r>
            <a:r>
              <a:rPr lang="en-US" dirty="0" err="1" smtClean="0"/>
              <a:t>Metaverse</a:t>
            </a:r>
            <a:r>
              <a:rPr lang="en-US" dirty="0" smtClean="0"/>
              <a:t> in Medicine can be defined as the medical Internet of Things facilitated using AR and VR glasses.</a:t>
            </a:r>
          </a:p>
          <a:p>
            <a:r>
              <a:rPr lang="en-US" dirty="0" smtClean="0"/>
              <a:t>How the </a:t>
            </a:r>
            <a:r>
              <a:rPr lang="en-US" dirty="0" err="1" smtClean="0"/>
              <a:t>Metaverse</a:t>
            </a:r>
            <a:r>
              <a:rPr lang="en-US" dirty="0" smtClean="0"/>
              <a:t> can change healthcare?</a:t>
            </a:r>
          </a:p>
          <a:p>
            <a:r>
              <a:rPr lang="en-US" dirty="0" smtClean="0"/>
              <a:t>The </a:t>
            </a:r>
            <a:r>
              <a:rPr lang="en-US" dirty="0" err="1" smtClean="0"/>
              <a:t>Metaverse</a:t>
            </a:r>
            <a:r>
              <a:rPr lang="en-US" dirty="0" smtClean="0"/>
              <a:t> will allow simultaneous education, training, and planning as well as collaborative medical procedures. Combined with AI, this can empower clinical decision- making and ensure more precise interventions which are tailored to each individual patient.</a:t>
            </a:r>
            <a:endParaRPr lang="en-US" dirty="0"/>
          </a:p>
        </p:txBody>
      </p:sp>
      <p:pic>
        <p:nvPicPr>
          <p:cNvPr id="4" name="Picture 3"/>
          <p:cNvPicPr>
            <a:picLocks noChangeAspect="1"/>
          </p:cNvPicPr>
          <p:nvPr/>
        </p:nvPicPr>
        <p:blipFill>
          <a:blip r:embed="rId2"/>
          <a:stretch>
            <a:fillRect/>
          </a:stretch>
        </p:blipFill>
        <p:spPr>
          <a:xfrm>
            <a:off x="-1" y="1544683"/>
            <a:ext cx="4402183" cy="4503420"/>
          </a:xfrm>
          <a:prstGeom prst="rect">
            <a:avLst/>
          </a:prstGeom>
        </p:spPr>
      </p:pic>
    </p:spTree>
    <p:extLst>
      <p:ext uri="{BB962C8B-B14F-4D97-AF65-F5344CB8AC3E}">
        <p14:creationId xmlns:p14="http://schemas.microsoft.com/office/powerpoint/2010/main" val="416486197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Marketing </a:t>
            </a:r>
            <a:endParaRPr lang="en-US" dirty="0"/>
          </a:p>
        </p:txBody>
      </p:sp>
      <p:sp>
        <p:nvSpPr>
          <p:cNvPr id="3" name="Content Placeholder 2"/>
          <p:cNvSpPr>
            <a:spLocks noGrp="1"/>
          </p:cNvSpPr>
          <p:nvPr>
            <p:ph idx="1"/>
          </p:nvPr>
        </p:nvSpPr>
        <p:spPr/>
        <p:txBody>
          <a:bodyPr/>
          <a:lstStyle/>
          <a:p>
            <a:pPr>
              <a:buFont typeface="Wingdings" panose="05000000000000000000" pitchFamily="2" charset="2"/>
              <a:buChar char="Ø"/>
            </a:pPr>
            <a:r>
              <a:rPr lang="en-US" dirty="0" smtClean="0"/>
              <a:t>To medical practitioners</a:t>
            </a:r>
          </a:p>
          <a:p>
            <a:pPr>
              <a:buFont typeface="Wingdings" panose="05000000000000000000" pitchFamily="2" charset="2"/>
              <a:buChar char="Ø"/>
            </a:pPr>
            <a:r>
              <a:rPr lang="en-US" dirty="0" smtClean="0"/>
              <a:t>To Medical and Paramedical students</a:t>
            </a:r>
          </a:p>
          <a:p>
            <a:pPr>
              <a:buFont typeface="Wingdings" panose="05000000000000000000" pitchFamily="2" charset="2"/>
              <a:buChar char="Ø"/>
            </a:pPr>
            <a:r>
              <a:rPr lang="en-US" dirty="0" smtClean="0"/>
              <a:t>To any one willing to learn the XR for medical applications.</a:t>
            </a:r>
          </a:p>
          <a:p>
            <a:pPr>
              <a:buFont typeface="Wingdings" panose="05000000000000000000" pitchFamily="2" charset="2"/>
              <a:buChar char="Ø"/>
            </a:pPr>
            <a:endParaRPr lang="en-US" dirty="0" smtClean="0"/>
          </a:p>
          <a:p>
            <a:pPr marL="0" indent="0">
              <a:buNone/>
            </a:pPr>
            <a:r>
              <a:rPr lang="en-US" dirty="0" smtClean="0"/>
              <a:t>HOW?</a:t>
            </a:r>
            <a:endParaRPr lang="en-US" dirty="0"/>
          </a:p>
          <a:p>
            <a:pPr>
              <a:buFont typeface="Wingdings" panose="05000000000000000000" pitchFamily="2" charset="2"/>
              <a:buChar char="Ø"/>
            </a:pPr>
            <a:r>
              <a:rPr lang="en-US" dirty="0" smtClean="0"/>
              <a:t>Through </a:t>
            </a:r>
            <a:r>
              <a:rPr lang="en-US" dirty="0"/>
              <a:t>social media</a:t>
            </a:r>
          </a:p>
          <a:p>
            <a:pPr>
              <a:buFont typeface="Wingdings" panose="05000000000000000000" pitchFamily="2" charset="2"/>
              <a:buChar char="Ø"/>
            </a:pPr>
            <a:r>
              <a:rPr lang="en-US" dirty="0"/>
              <a:t>Through E- commerce website</a:t>
            </a:r>
          </a:p>
          <a:p>
            <a:pPr>
              <a:buFont typeface="Wingdings" panose="05000000000000000000" pitchFamily="2" charset="2"/>
              <a:buChar char="Ø"/>
            </a:pPr>
            <a:r>
              <a:rPr lang="en-US" dirty="0"/>
              <a:t>Through Bulk </a:t>
            </a:r>
            <a:r>
              <a:rPr lang="en-US" dirty="0" err="1"/>
              <a:t>sms</a:t>
            </a:r>
            <a:endParaRPr lang="en-US" dirty="0"/>
          </a:p>
          <a:p>
            <a:pPr>
              <a:buFont typeface="Wingdings" panose="05000000000000000000" pitchFamily="2" charset="2"/>
              <a:buChar char="Ø"/>
            </a:pPr>
            <a:r>
              <a:rPr lang="en-US" dirty="0"/>
              <a:t>Through Free online webinars for students</a:t>
            </a:r>
          </a:p>
          <a:p>
            <a:pPr>
              <a:buFont typeface="Wingdings" panose="05000000000000000000" pitchFamily="2" charset="2"/>
              <a:buChar char="Ø"/>
            </a:pPr>
            <a:endParaRPr lang="en-US" dirty="0"/>
          </a:p>
          <a:p>
            <a:pPr marL="0" indent="0">
              <a:buNone/>
            </a:pPr>
            <a:endParaRPr lang="en-US" dirty="0"/>
          </a:p>
        </p:txBody>
      </p:sp>
      <p:pic>
        <p:nvPicPr>
          <p:cNvPr id="4" name="Picture 3"/>
          <p:cNvPicPr>
            <a:picLocks noChangeAspect="1"/>
          </p:cNvPicPr>
          <p:nvPr/>
        </p:nvPicPr>
        <p:blipFill>
          <a:blip r:embed="rId2"/>
          <a:stretch>
            <a:fillRect/>
          </a:stretch>
        </p:blipFill>
        <p:spPr>
          <a:xfrm>
            <a:off x="7752982" y="3968246"/>
            <a:ext cx="4439018" cy="2889754"/>
          </a:xfrm>
          <a:prstGeom prst="rect">
            <a:avLst/>
          </a:prstGeom>
        </p:spPr>
      </p:pic>
    </p:spTree>
    <p:extLst>
      <p:ext uri="{BB962C8B-B14F-4D97-AF65-F5344CB8AC3E}">
        <p14:creationId xmlns:p14="http://schemas.microsoft.com/office/powerpoint/2010/main" val="189103746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920</TotalTime>
  <Words>832</Words>
  <Application>Microsoft Office PowerPoint</Application>
  <PresentationFormat>Widescreen</PresentationFormat>
  <Paragraphs>44</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Century Gothic</vt:lpstr>
      <vt:lpstr>Wingdings</vt:lpstr>
      <vt:lpstr>Wingdings 3</vt:lpstr>
      <vt:lpstr>Ion</vt:lpstr>
      <vt:lpstr>HEALING HELPERS MEDICAL GROUP</vt:lpstr>
      <vt:lpstr>How does XR technology work? </vt:lpstr>
      <vt:lpstr>What is the potential benefits of applying Extended Reality solutions to surgical science? </vt:lpstr>
      <vt:lpstr>USE CASE ON MANIPAL UNIVERSITY</vt:lpstr>
      <vt:lpstr>Building a Solution Around Augmented Practice </vt:lpstr>
      <vt:lpstr>What Benefits Does XR Offer Over Physical Training?(Business Value proposition) </vt:lpstr>
      <vt:lpstr>Augmented Surgery</vt:lpstr>
      <vt:lpstr>Healthcare metaverse </vt:lpstr>
      <vt:lpstr>Marketing </vt:lpstr>
      <vt:lpstr>Measuring Success through</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Apoorva</dc:creator>
  <cp:lastModifiedBy>Apoorva</cp:lastModifiedBy>
  <cp:revision>46</cp:revision>
  <dcterms:created xsi:type="dcterms:W3CDTF">2022-09-14T11:23:35Z</dcterms:created>
  <dcterms:modified xsi:type="dcterms:W3CDTF">2022-09-16T09:09:12Z</dcterms:modified>
</cp:coreProperties>
</file>

<file path=docProps/thumbnail.jpeg>
</file>